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74" r:id="rId4"/>
    <p:sldId id="266" r:id="rId5"/>
    <p:sldId id="265" r:id="rId6"/>
    <p:sldId id="267" r:id="rId7"/>
    <p:sldId id="268" r:id="rId8"/>
    <p:sldId id="271" r:id="rId9"/>
    <p:sldId id="272" r:id="rId10"/>
    <p:sldId id="26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ébastien Morin" initials="SM" lastIdx="1" clrIdx="0">
    <p:extLst>
      <p:ext uri="{19B8F6BF-5375-455C-9EA6-DF929625EA0E}">
        <p15:presenceInfo xmlns:p15="http://schemas.microsoft.com/office/powerpoint/2012/main" userId="S-1-5-21-1220945662-2139871995-725345543-77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242B"/>
    <a:srgbClr val="FFCC66"/>
    <a:srgbClr val="E3000F"/>
    <a:srgbClr val="A4D4DA"/>
    <a:srgbClr val="F3B443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6" autoAdjust="0"/>
    <p:restoredTop sz="88023" autoAdjust="0"/>
  </p:normalViewPr>
  <p:slideViewPr>
    <p:cSldViewPr>
      <p:cViewPr varScale="1">
        <p:scale>
          <a:sx n="101" d="100"/>
          <a:sy n="101" d="100"/>
        </p:scale>
        <p:origin x="1998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IV%20project%202018_2020\best%20practice\&#1069;&#1083;&#1100;&#1085;&#1091;&#1088;%20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Notification (new+relapse), PS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Лист1!$B$2:$B$14</c:f>
              <c:numCache>
                <c:formatCode>0</c:formatCode>
                <c:ptCount val="13"/>
                <c:pt idx="0">
                  <c:v>3230</c:v>
                </c:pt>
                <c:pt idx="1">
                  <c:v>2620</c:v>
                </c:pt>
                <c:pt idx="2">
                  <c:v>2730</c:v>
                </c:pt>
                <c:pt idx="3">
                  <c:v>2740</c:v>
                </c:pt>
                <c:pt idx="4">
                  <c:v>3400</c:v>
                </c:pt>
                <c:pt idx="5">
                  <c:v>2640</c:v>
                </c:pt>
                <c:pt idx="6">
                  <c:v>3211</c:v>
                </c:pt>
                <c:pt idx="7">
                  <c:v>2585</c:v>
                </c:pt>
                <c:pt idx="8">
                  <c:v>2200</c:v>
                </c:pt>
                <c:pt idx="9">
                  <c:v>1601</c:v>
                </c:pt>
                <c:pt idx="10">
                  <c:v>1116</c:v>
                </c:pt>
                <c:pt idx="11">
                  <c:v>1213</c:v>
                </c:pt>
                <c:pt idx="12">
                  <c:v>1267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35-4B82-ACAE-21F9966352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Notification (new+all retreatment), PS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Лист1!$C$2:$C$14</c:f>
              <c:numCache>
                <c:formatCode>0</c:formatCode>
                <c:ptCount val="13"/>
                <c:pt idx="0">
                  <c:v>5200</c:v>
                </c:pt>
                <c:pt idx="1">
                  <c:v>4580</c:v>
                </c:pt>
                <c:pt idx="2">
                  <c:v>5120</c:v>
                </c:pt>
                <c:pt idx="3">
                  <c:v>5030</c:v>
                </c:pt>
                <c:pt idx="4">
                  <c:v>5200</c:v>
                </c:pt>
                <c:pt idx="5">
                  <c:v>3620</c:v>
                </c:pt>
                <c:pt idx="6">
                  <c:v>4064</c:v>
                </c:pt>
                <c:pt idx="7">
                  <c:v>3388</c:v>
                </c:pt>
                <c:pt idx="8">
                  <c:v>2761</c:v>
                </c:pt>
                <c:pt idx="9">
                  <c:v>1999</c:v>
                </c:pt>
                <c:pt idx="10">
                  <c:v>1463</c:v>
                </c:pt>
                <c:pt idx="11">
                  <c:v>1539</c:v>
                </c:pt>
                <c:pt idx="12">
                  <c:v>1445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35-4B82-ACAE-21F996635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63808"/>
        <c:axId val="36282368"/>
      </c:lineChart>
      <c:catAx>
        <c:axId val="3626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82368"/>
        <c:crosses val="autoZero"/>
        <c:auto val="1"/>
        <c:lblAlgn val="ctr"/>
        <c:lblOffset val="100"/>
        <c:noMultiLvlLbl val="0"/>
      </c:catAx>
      <c:valAx>
        <c:axId val="3628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6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19971854979078E-2"/>
          <c:y val="3.8453248031496065E-2"/>
          <c:w val="0.91120470741346205"/>
          <c:h val="0.8718380905511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1995</c:v>
                </c:pt>
                <c:pt idx="5">
                  <c:v>2000</c:v>
                </c:pt>
                <c:pt idx="10">
                  <c:v>2005</c:v>
                </c:pt>
                <c:pt idx="15">
                  <c:v>2010</c:v>
                </c:pt>
                <c:pt idx="20">
                  <c:v>2015</c:v>
                </c:pt>
                <c:pt idx="22">
                  <c:v>2017</c:v>
                </c:pt>
              </c:numCache>
            </c:numRef>
          </c:cat>
          <c:val>
            <c:numRef>
              <c:f>Sheet1!$B$2:$B$24</c:f>
              <c:numCache>
                <c:formatCode>0</c:formatCode>
                <c:ptCount val="23"/>
                <c:pt idx="0">
                  <c:v>5235.5436481357447</c:v>
                </c:pt>
                <c:pt idx="1">
                  <c:v>4121.8311143534556</c:v>
                </c:pt>
                <c:pt idx="2">
                  <c:v>1567.86941580756</c:v>
                </c:pt>
                <c:pt idx="3">
                  <c:v>1083.1779938535947</c:v>
                </c:pt>
                <c:pt idx="4">
                  <c:v>1137.780548628429</c:v>
                </c:pt>
                <c:pt idx="5">
                  <c:v>1014.3745539810378</c:v>
                </c:pt>
                <c:pt idx="6">
                  <c:v>840.8928753440016</c:v>
                </c:pt>
                <c:pt idx="7">
                  <c:v>885.60885608856086</c:v>
                </c:pt>
                <c:pt idx="8">
                  <c:v>867.55038258433024</c:v>
                </c:pt>
                <c:pt idx="9">
                  <c:v>617.52470098803951</c:v>
                </c:pt>
                <c:pt idx="10">
                  <c:v>458.77749291593574</c:v>
                </c:pt>
                <c:pt idx="11">
                  <c:v>340.13605442176868</c:v>
                </c:pt>
                <c:pt idx="12">
                  <c:v>281.43163046803301</c:v>
                </c:pt>
                <c:pt idx="13">
                  <c:v>341.31890777949513</c:v>
                </c:pt>
                <c:pt idx="14">
                  <c:v>163.1730889920924</c:v>
                </c:pt>
                <c:pt idx="15">
                  <c:v>141.97530864197529</c:v>
                </c:pt>
                <c:pt idx="16">
                  <c:v>139.12236971769752</c:v>
                </c:pt>
                <c:pt idx="17">
                  <c:v>137.57523645743765</c:v>
                </c:pt>
                <c:pt idx="18">
                  <c:v>91.716824304958436</c:v>
                </c:pt>
                <c:pt idx="19">
                  <c:v>79.529187211706699</c:v>
                </c:pt>
                <c:pt idx="20">
                  <c:v>53.831848879318784</c:v>
                </c:pt>
                <c:pt idx="21">
                  <c:v>57.526366251198461</c:v>
                </c:pt>
                <c:pt idx="22">
                  <c:v>49.473111363973679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C0-490E-A7E3-B3B9A1267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13504"/>
        <c:axId val="36215040"/>
      </c:lineChart>
      <c:catAx>
        <c:axId val="3621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15040"/>
        <c:crosses val="autoZero"/>
        <c:auto val="1"/>
        <c:lblAlgn val="ctr"/>
        <c:lblOffset val="100"/>
        <c:noMultiLvlLbl val="0"/>
      </c:catAx>
      <c:valAx>
        <c:axId val="3621504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1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Successful treatment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52</c:v>
                </c:pt>
                <c:pt idx="1">
                  <c:v>100</c:v>
                </c:pt>
                <c:pt idx="2">
                  <c:v>108</c:v>
                </c:pt>
                <c:pt idx="3">
                  <c:v>186</c:v>
                </c:pt>
                <c:pt idx="4">
                  <c:v>334</c:v>
                </c:pt>
                <c:pt idx="5">
                  <c:v>479</c:v>
                </c:pt>
                <c:pt idx="6">
                  <c:v>538</c:v>
                </c:pt>
                <c:pt idx="7">
                  <c:v>462</c:v>
                </c:pt>
                <c:pt idx="8">
                  <c:v>532</c:v>
                </c:pt>
                <c:pt idx="9">
                  <c:v>367</c:v>
                </c:pt>
                <c:pt idx="10">
                  <c:v>438</c:v>
                </c:pt>
                <c:pt idx="11">
                  <c:v>406</c:v>
                </c:pt>
                <c:pt idx="12">
                  <c:v>476</c:v>
                </c:pt>
                <c:pt idx="13">
                  <c:v>425</c:v>
                </c:pt>
                <c:pt idx="14">
                  <c:v>507</c:v>
                </c:pt>
                <c:pt idx="15">
                  <c:v>377</c:v>
                </c:pt>
                <c:pt idx="16">
                  <c:v>522</c:v>
                </c:pt>
                <c:pt idx="17">
                  <c:v>432</c:v>
                </c:pt>
                <c:pt idx="18">
                  <c:v>355</c:v>
                </c:pt>
                <c:pt idx="19">
                  <c:v>260</c:v>
                </c:pt>
                <c:pt idx="20">
                  <c:v>215</c:v>
                </c:pt>
                <c:pt idx="21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8-4064-B3CB-A8DCEB1ED1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Death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18</c:v>
                </c:pt>
                <c:pt idx="1">
                  <c:v>23</c:v>
                </c:pt>
                <c:pt idx="2">
                  <c:v>13</c:v>
                </c:pt>
                <c:pt idx="3">
                  <c:v>60</c:v>
                </c:pt>
                <c:pt idx="4">
                  <c:v>85</c:v>
                </c:pt>
                <c:pt idx="5">
                  <c:v>114</c:v>
                </c:pt>
                <c:pt idx="6">
                  <c:v>107</c:v>
                </c:pt>
                <c:pt idx="7">
                  <c:v>112</c:v>
                </c:pt>
                <c:pt idx="8">
                  <c:v>82</c:v>
                </c:pt>
                <c:pt idx="9">
                  <c:v>50</c:v>
                </c:pt>
                <c:pt idx="10">
                  <c:v>42</c:v>
                </c:pt>
                <c:pt idx="11">
                  <c:v>32</c:v>
                </c:pt>
                <c:pt idx="12">
                  <c:v>27</c:v>
                </c:pt>
                <c:pt idx="13">
                  <c:v>33</c:v>
                </c:pt>
                <c:pt idx="14">
                  <c:v>21</c:v>
                </c:pt>
                <c:pt idx="15">
                  <c:v>14</c:v>
                </c:pt>
                <c:pt idx="16">
                  <c:v>22</c:v>
                </c:pt>
                <c:pt idx="17">
                  <c:v>20</c:v>
                </c:pt>
                <c:pt idx="18">
                  <c:v>5</c:v>
                </c:pt>
                <c:pt idx="19">
                  <c:v>9</c:v>
                </c:pt>
                <c:pt idx="20">
                  <c:v>3</c:v>
                </c:pt>
                <c:pt idx="2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8-4064-B3CB-A8DCEB1ED1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LTFU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Sheet1!$D$2:$D$23</c:f>
              <c:numCache>
                <c:formatCode>General</c:formatCode>
                <c:ptCount val="22"/>
                <c:pt idx="0">
                  <c:v>22</c:v>
                </c:pt>
                <c:pt idx="1">
                  <c:v>14</c:v>
                </c:pt>
                <c:pt idx="2">
                  <c:v>26</c:v>
                </c:pt>
                <c:pt idx="3">
                  <c:v>93</c:v>
                </c:pt>
                <c:pt idx="4">
                  <c:v>180</c:v>
                </c:pt>
                <c:pt idx="5">
                  <c:v>127</c:v>
                </c:pt>
                <c:pt idx="6">
                  <c:v>192</c:v>
                </c:pt>
                <c:pt idx="7">
                  <c:v>131</c:v>
                </c:pt>
                <c:pt idx="8">
                  <c:v>223</c:v>
                </c:pt>
                <c:pt idx="9">
                  <c:v>219</c:v>
                </c:pt>
                <c:pt idx="10">
                  <c:v>167</c:v>
                </c:pt>
                <c:pt idx="11">
                  <c:v>143</c:v>
                </c:pt>
                <c:pt idx="12">
                  <c:v>184</c:v>
                </c:pt>
                <c:pt idx="13">
                  <c:v>204</c:v>
                </c:pt>
                <c:pt idx="14">
                  <c:v>172</c:v>
                </c:pt>
                <c:pt idx="15">
                  <c:v>68</c:v>
                </c:pt>
                <c:pt idx="16">
                  <c:v>7</c:v>
                </c:pt>
                <c:pt idx="17">
                  <c:v>11</c:v>
                </c:pt>
                <c:pt idx="18">
                  <c:v>9</c:v>
                </c:pt>
                <c:pt idx="19">
                  <c:v>3</c:v>
                </c:pt>
                <c:pt idx="20">
                  <c:v>6</c:v>
                </c:pt>
                <c:pt idx="2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58-4064-B3CB-A8DCEB1ED1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Failed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Sheet1!$E$2:$E$23</c:f>
              <c:numCache>
                <c:formatCode>General</c:formatCode>
                <c:ptCount val="22"/>
                <c:pt idx="0">
                  <c:v>20</c:v>
                </c:pt>
                <c:pt idx="1">
                  <c:v>68</c:v>
                </c:pt>
                <c:pt idx="2">
                  <c:v>55</c:v>
                </c:pt>
                <c:pt idx="3">
                  <c:v>118</c:v>
                </c:pt>
                <c:pt idx="4">
                  <c:v>144</c:v>
                </c:pt>
                <c:pt idx="5">
                  <c:v>251</c:v>
                </c:pt>
                <c:pt idx="6">
                  <c:v>175</c:v>
                </c:pt>
                <c:pt idx="7">
                  <c:v>137</c:v>
                </c:pt>
                <c:pt idx="8">
                  <c:v>140</c:v>
                </c:pt>
                <c:pt idx="9">
                  <c:v>136</c:v>
                </c:pt>
                <c:pt idx="10">
                  <c:v>125</c:v>
                </c:pt>
                <c:pt idx="11">
                  <c:v>93</c:v>
                </c:pt>
                <c:pt idx="12">
                  <c:v>91</c:v>
                </c:pt>
                <c:pt idx="13">
                  <c:v>84</c:v>
                </c:pt>
                <c:pt idx="14">
                  <c:v>93</c:v>
                </c:pt>
                <c:pt idx="15">
                  <c:v>62</c:v>
                </c:pt>
                <c:pt idx="16">
                  <c:v>78</c:v>
                </c:pt>
                <c:pt idx="17">
                  <c:v>44</c:v>
                </c:pt>
                <c:pt idx="18">
                  <c:v>12</c:v>
                </c:pt>
                <c:pt idx="19">
                  <c:v>7</c:v>
                </c:pt>
                <c:pt idx="20">
                  <c:v>6</c:v>
                </c:pt>
                <c:pt idx="2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58-4064-B3CB-A8DCEB1ED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36380032"/>
        <c:axId val="36402304"/>
      </c:barChart>
      <c:catAx>
        <c:axId val="3638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02304"/>
        <c:crosses val="autoZero"/>
        <c:auto val="1"/>
        <c:lblAlgn val="ctr"/>
        <c:lblOffset val="100"/>
        <c:noMultiLvlLbl val="0"/>
      </c:catAx>
      <c:valAx>
        <c:axId val="3640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8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Successful treatment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49</c:v>
                </c:pt>
                <c:pt idx="1">
                  <c:v>35</c:v>
                </c:pt>
                <c:pt idx="2">
                  <c:v>78</c:v>
                </c:pt>
                <c:pt idx="3">
                  <c:v>88</c:v>
                </c:pt>
                <c:pt idx="4">
                  <c:v>98</c:v>
                </c:pt>
                <c:pt idx="5">
                  <c:v>90</c:v>
                </c:pt>
                <c:pt idx="6">
                  <c:v>91</c:v>
                </c:pt>
                <c:pt idx="7">
                  <c:v>82</c:v>
                </c:pt>
                <c:pt idx="8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6-4848-A888-2DD4EBFAC4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Death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10</c:v>
                </c:pt>
                <c:pt idx="6">
                  <c:v>7</c:v>
                </c:pt>
                <c:pt idx="7">
                  <c:v>7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96-4848-A888-2DD4EBFAC4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LTFU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</c:v>
                </c:pt>
                <c:pt idx="1">
                  <c:v>10</c:v>
                </c:pt>
                <c:pt idx="2">
                  <c:v>6</c:v>
                </c:pt>
                <c:pt idx="3">
                  <c:v>4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96-4848-A888-2DD4EBFAC4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Failed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9</c:v>
                </c:pt>
                <c:pt idx="1">
                  <c:v>5</c:v>
                </c:pt>
                <c:pt idx="2">
                  <c:v>7</c:v>
                </c:pt>
                <c:pt idx="3">
                  <c:v>10</c:v>
                </c:pt>
                <c:pt idx="4">
                  <c:v>11</c:v>
                </c:pt>
                <c:pt idx="5">
                  <c:v>11</c:v>
                </c:pt>
                <c:pt idx="6">
                  <c:v>10</c:v>
                </c:pt>
                <c:pt idx="7">
                  <c:v>5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96-4848-A888-2DD4EBFAC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6437376"/>
        <c:axId val="37094528"/>
      </c:barChart>
      <c:catAx>
        <c:axId val="3643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94528"/>
        <c:crosses val="autoZero"/>
        <c:auto val="1"/>
        <c:lblAlgn val="ctr"/>
        <c:lblOffset val="100"/>
        <c:noMultiLvlLbl val="0"/>
      </c:catAx>
      <c:valAx>
        <c:axId val="3709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3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'[Эльнур 2.xlsx]Sheet1'!$E$22</c:f>
              <c:strCache>
                <c:ptCount val="1"/>
                <c:pt idx="0">
                  <c:v>Prison population</c:v>
                </c:pt>
              </c:strCache>
            </c:strRef>
          </c:tx>
          <c:spPr>
            <a:solidFill>
              <a:srgbClr val="D6242B"/>
            </a:solidFill>
            <a:ln>
              <a:noFill/>
            </a:ln>
            <a:effectLst/>
          </c:spPr>
          <c:invertIfNegative val="0"/>
          <c:cat>
            <c:numRef>
              <c:f>'[Эльнур 2.xlsx]Sheet1'!$D$24:$D$31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'[Эльнур 2.xlsx]Sheet1'!$E$24:$E$31</c:f>
              <c:numCache>
                <c:formatCode>General</c:formatCode>
                <c:ptCount val="8"/>
                <c:pt idx="0">
                  <c:v>17251</c:v>
                </c:pt>
                <c:pt idx="1">
                  <c:v>17500</c:v>
                </c:pt>
                <c:pt idx="2">
                  <c:v>17822</c:v>
                </c:pt>
                <c:pt idx="3">
                  <c:v>18200</c:v>
                </c:pt>
                <c:pt idx="4">
                  <c:v>18861</c:v>
                </c:pt>
                <c:pt idx="5">
                  <c:v>20434</c:v>
                </c:pt>
                <c:pt idx="6">
                  <c:v>20008</c:v>
                </c:pt>
                <c:pt idx="7">
                  <c:v>20213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15-49C0-9F63-9576D6EEEEFD}"/>
            </c:ext>
          </c:extLst>
        </c:ser>
        <c:ser>
          <c:idx val="1"/>
          <c:order val="1"/>
          <c:tx>
            <c:strRef>
              <c:f>'[Эльнур 2.xlsx]Sheet1'!$F$22</c:f>
              <c:strCache>
                <c:ptCount val="1"/>
                <c:pt idx="0">
                  <c:v>HIV tests done, 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'[Эльнур 2.xlsx]Sheet1'!$D$24:$D$31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'[Эльнур 2.xlsx]Sheet1'!$F$24:$F$31</c:f>
              <c:numCache>
                <c:formatCode>General</c:formatCode>
                <c:ptCount val="8"/>
                <c:pt idx="0">
                  <c:v>8914</c:v>
                </c:pt>
                <c:pt idx="1">
                  <c:v>8989</c:v>
                </c:pt>
                <c:pt idx="2">
                  <c:v>8209</c:v>
                </c:pt>
                <c:pt idx="3">
                  <c:v>14415</c:v>
                </c:pt>
                <c:pt idx="4">
                  <c:v>10594</c:v>
                </c:pt>
                <c:pt idx="5">
                  <c:v>15779</c:v>
                </c:pt>
                <c:pt idx="6">
                  <c:v>13467</c:v>
                </c:pt>
                <c:pt idx="7">
                  <c:v>14424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15-49C0-9F63-9576D6EEE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353568"/>
        <c:axId val="454360456"/>
      </c:barChart>
      <c:lineChart>
        <c:grouping val="standard"/>
        <c:varyColors val="0"/>
        <c:ser>
          <c:idx val="2"/>
          <c:order val="2"/>
          <c:tx>
            <c:strRef>
              <c:f>'[Эльнур 2.xlsx]Sheet1'!$G$22</c:f>
              <c:strCache>
                <c:ptCount val="1"/>
                <c:pt idx="0">
                  <c:v>HIV+, 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glow rad="50800">
                <a:schemeClr val="tx1"/>
              </a:glow>
            </a:effectLst>
          </c:spPr>
          <c:marker>
            <c:symbol val="none"/>
          </c:marker>
          <c:cat>
            <c:numRef>
              <c:f>'[Эльнур 2.xlsx]Sheet1'!$D$24:$D$31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'[Эльнур 2.xlsx]Sheet1'!$G$24:$G$31</c:f>
              <c:numCache>
                <c:formatCode>0.0%</c:formatCode>
                <c:ptCount val="8"/>
                <c:pt idx="0">
                  <c:v>1.9632039488445142E-2</c:v>
                </c:pt>
                <c:pt idx="1">
                  <c:v>1.7132050283680055E-2</c:v>
                </c:pt>
                <c:pt idx="2">
                  <c:v>1.0232671458155682E-2</c:v>
                </c:pt>
                <c:pt idx="3">
                  <c:v>4.9254249046132501E-3</c:v>
                </c:pt>
                <c:pt idx="4">
                  <c:v>3.8701151595242592E-3</c:v>
                </c:pt>
                <c:pt idx="5">
                  <c:v>5.1334051587553081E-3</c:v>
                </c:pt>
                <c:pt idx="6">
                  <c:v>4.1583129130467068E-3</c:v>
                </c:pt>
                <c:pt idx="7">
                  <c:v>2.4265113699389906E-3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15-49C0-9F63-9576D6EEE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4387976"/>
        <c:axId val="494391584"/>
      </c:lineChart>
      <c:catAx>
        <c:axId val="45435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360456"/>
        <c:crosses val="autoZero"/>
        <c:auto val="1"/>
        <c:lblAlgn val="ctr"/>
        <c:lblOffset val="100"/>
        <c:noMultiLvlLbl val="0"/>
      </c:catAx>
      <c:valAx>
        <c:axId val="454360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353568"/>
        <c:crosses val="autoZero"/>
        <c:crossBetween val="between"/>
      </c:valAx>
      <c:valAx>
        <c:axId val="494391584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387976"/>
        <c:crosses val="max"/>
        <c:crossBetween val="between"/>
      </c:valAx>
      <c:catAx>
        <c:axId val="494387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4391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0.07753</cdr:x>
      <cdr:y>0.24074</cdr:y>
    </cdr:from>
    <cdr:to>
      <cdr:x>1</cdr:x>
      <cdr:y>0.24074</cdr:y>
    </cdr:to>
    <cdr:cxnSp macro="">
      <cdr:nvCxnSpPr>
        <cdr:cNvPr id="36" name="Straight Connector 35"/>
        <cdr:cNvCxnSpPr/>
      </cdr:nvCxnSpPr>
      <cdr:spPr>
        <a:xfrm xmlns:a="http://schemas.openxmlformats.org/drawingml/2006/main">
          <a:off x="514400" y="936104"/>
          <a:ext cx="6120680" cy="0"/>
        </a:xfrm>
        <a:prstGeom xmlns:a="http://schemas.openxmlformats.org/drawingml/2006/main" prst="line">
          <a:avLst/>
        </a:prstGeom>
        <a:ln xmlns:a="http://schemas.openxmlformats.org/drawingml/2006/main" w="28575">
          <a:prstDash val="sysDash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84482-6A61-44DF-9979-687BA14C5344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4FC8A-D022-432A-A2EE-F5FC6A177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75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boost access to modern algorithms of diagnostics and treatment</a:t>
            </a:r>
            <a:endParaRPr lang="ru-RU" dirty="0" smtClean="0"/>
          </a:p>
          <a:p>
            <a:r>
              <a:rPr lang="en-US" dirty="0" smtClean="0"/>
              <a:t>To improve quality of the services through patient-centered approach</a:t>
            </a:r>
          </a:p>
          <a:p>
            <a:r>
              <a:rPr lang="en-US" dirty="0" smtClean="0"/>
              <a:t>To support human resources</a:t>
            </a:r>
          </a:p>
          <a:p>
            <a:r>
              <a:rPr lang="en-US" dirty="0" smtClean="0"/>
              <a:t>To involve civil society in TB control</a:t>
            </a:r>
          </a:p>
          <a:p>
            <a:r>
              <a:rPr lang="en-US" dirty="0" smtClean="0"/>
              <a:t>To strengthen surveillance system and local evidence 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FC8A-D022-432A-A2EE-F5FC6A1779E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6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Behavioural</a:t>
            </a:r>
            <a:r>
              <a:rPr lang="en-US" dirty="0" smtClean="0"/>
              <a:t> – sex education, counselling, program to reduce stigma and discrimination</a:t>
            </a:r>
          </a:p>
          <a:p>
            <a:r>
              <a:rPr lang="en-US" dirty="0" smtClean="0"/>
              <a:t>Biomedical – condoms, testing, treatment, needle exchange,</a:t>
            </a:r>
            <a:r>
              <a:rPr lang="en-US" baseline="0" dirty="0" smtClean="0"/>
              <a:t> PMTCT, OST</a:t>
            </a:r>
            <a:endParaRPr lang="en-US" dirty="0" smtClean="0"/>
          </a:p>
          <a:p>
            <a:r>
              <a:rPr lang="en-US" dirty="0" smtClean="0"/>
              <a:t>Structural – intervention</a:t>
            </a:r>
            <a:r>
              <a:rPr lang="en-US" baseline="0" dirty="0" smtClean="0"/>
              <a:t> to address inequality, decriminalization, increasing access to </a:t>
            </a:r>
            <a:r>
              <a:rPr lang="en-US" baseline="0" dirty="0" err="1" smtClean="0"/>
              <a:t>schooll</a:t>
            </a:r>
            <a:r>
              <a:rPr lang="en-US" baseline="0" dirty="0" smtClean="0"/>
              <a:t> education, lows protecting the rights of people living with HIV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FC8A-D022-432A-A2EE-F5FC6A1779E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971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We need to fully enhance the work to improve the health of detainees and prisoners</a:t>
            </a:r>
            <a:r>
              <a:rPr lang="ru-RU" sz="1200" dirty="0" smtClean="0">
                <a:solidFill>
                  <a:srgbClr val="0070C0"/>
                </a:solidFill>
              </a:rPr>
              <a:t> </a:t>
            </a:r>
            <a:endParaRPr lang="en-US" sz="1200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We need to boost full</a:t>
            </a:r>
            <a:r>
              <a:rPr lang="en-US" sz="1200" baseline="0" dirty="0" smtClean="0">
                <a:solidFill>
                  <a:srgbClr val="0070C0"/>
                </a:solidFill>
              </a:rPr>
              <a:t> scare </a:t>
            </a:r>
            <a:r>
              <a:rPr lang="en-US" sz="1200" dirty="0" smtClean="0">
                <a:solidFill>
                  <a:srgbClr val="0070C0"/>
                </a:solidFill>
              </a:rPr>
              <a:t>efforts to improve the health of detainees and prisoners </a:t>
            </a:r>
            <a:endParaRPr lang="ru-RU" sz="12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FC8A-D022-432A-A2EE-F5FC6A1779E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80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584" y="4862936"/>
            <a:ext cx="7088832" cy="11583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F3B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149944" y="6505599"/>
            <a:ext cx="1886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www.tb2018.org </a:t>
            </a:r>
            <a:endParaRPr lang="en-GB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84" y="920453"/>
            <a:ext cx="6263765" cy="261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0929"/>
            <a:ext cx="9144000" cy="18002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584" y="4862936"/>
            <a:ext cx="7088832" cy="11583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F3B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149944" y="6505599"/>
            <a:ext cx="1886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www.tb2018.org </a:t>
            </a:r>
            <a:endParaRPr lang="en-GB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035"/>
            <a:ext cx="5400000" cy="225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4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268761"/>
            <a:ext cx="9143998" cy="5112568"/>
          </a:xfrm>
        </p:spPr>
        <p:txBody>
          <a:bodyPr>
            <a:normAutofit/>
          </a:bodyPr>
          <a:lstStyle>
            <a:lvl1pPr marL="288000" indent="-288000">
              <a:defRPr sz="2400"/>
            </a:lvl1pPr>
            <a:lvl2pPr marL="576000" indent="-288000">
              <a:buFont typeface="Courier New" panose="02070309020205020404" pitchFamily="49" charset="0"/>
              <a:buChar char="o"/>
              <a:defRPr sz="2000"/>
            </a:lvl2pPr>
            <a:lvl3pPr marL="864000" indent="-288000">
              <a:buFont typeface="Wingdings" panose="05000000000000000000" pitchFamily="2" charset="2"/>
              <a:buChar char="§"/>
              <a:defRPr sz="1800"/>
            </a:lvl3pPr>
            <a:lvl4pPr marL="1152000" indent="-288000"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Content</a:t>
            </a:r>
          </a:p>
          <a:p>
            <a:pPr lvl="2"/>
            <a:r>
              <a:rPr lang="en-US" dirty="0" smtClean="0"/>
              <a:t>Content</a:t>
            </a:r>
          </a:p>
          <a:p>
            <a:pPr lvl="3"/>
            <a:r>
              <a:rPr lang="en-US" dirty="0" smtClean="0"/>
              <a:t>Content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F3B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www.tb2018.org </a:t>
            </a:r>
            <a:endParaRPr lang="en-GB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504" y="6505599"/>
            <a:ext cx="9028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83768" y="0"/>
            <a:ext cx="6660232" cy="864000"/>
          </a:xfrm>
          <a:prstGeom prst="rect">
            <a:avLst/>
          </a:prstGeom>
          <a:solidFill>
            <a:srgbClr val="A4D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" y="88780"/>
            <a:ext cx="2160000" cy="809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0" cy="864000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7E75-323E-4A89-B8F8-01C18B203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79656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356592" y="3645024"/>
            <a:ext cx="5648672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9600" b="1" dirty="0" smtClean="0">
                <a:solidFill>
                  <a:schemeClr val="tx1"/>
                </a:solidFill>
              </a:rPr>
              <a:t>Implementing 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9600" b="1" dirty="0" smtClean="0">
                <a:solidFill>
                  <a:schemeClr val="tx1"/>
                </a:solidFill>
              </a:rPr>
              <a:t>TB control in prisons. 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9600" b="1" dirty="0" smtClean="0">
                <a:solidFill>
                  <a:schemeClr val="tx1"/>
                </a:solidFill>
              </a:rPr>
              <a:t>What is best practice and 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9600" b="1" dirty="0" smtClean="0">
                <a:solidFill>
                  <a:schemeClr val="tx1"/>
                </a:solidFill>
              </a:rPr>
              <a:t>what are the main challenges? </a:t>
            </a:r>
            <a:endParaRPr lang="ru-RU" sz="9600" b="1" dirty="0" smtClean="0">
              <a:solidFill>
                <a:schemeClr val="tx1"/>
              </a:solidFill>
            </a:endParaRPr>
          </a:p>
          <a:p>
            <a:endParaRPr lang="ru-RU" sz="5500" dirty="0" smtClean="0"/>
          </a:p>
          <a:p>
            <a:r>
              <a:rPr lang="en-US" sz="4000" dirty="0" smtClean="0">
                <a:solidFill>
                  <a:schemeClr val="tx1"/>
                </a:solidFill>
              </a:rPr>
              <a:t>Natavan Alikhanova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MMD, WHO CC, </a:t>
            </a:r>
            <a:r>
              <a:rPr lang="en-US" sz="4000" dirty="0" err="1" smtClean="0">
                <a:solidFill>
                  <a:schemeClr val="tx1"/>
                </a:solidFill>
              </a:rPr>
              <a:t>MoJ</a:t>
            </a:r>
            <a:r>
              <a:rPr lang="en-US" sz="4000" dirty="0" smtClean="0">
                <a:solidFill>
                  <a:schemeClr val="tx1"/>
                </a:solidFill>
              </a:rPr>
              <a:t> Azerbaijan</a:t>
            </a:r>
          </a:p>
          <a:p>
            <a:endParaRPr lang="en-US" sz="4000" dirty="0" smtClean="0"/>
          </a:p>
          <a:p>
            <a:r>
              <a:rPr lang="en-GB" sz="4000" dirty="0" smtClean="0"/>
              <a:t>Sunday, 22 July, 07:30-20:00</a:t>
            </a:r>
          </a:p>
          <a:p>
            <a:r>
              <a:rPr lang="en-GB" sz="4000" dirty="0" smtClean="0"/>
              <a:t>Room </a:t>
            </a:r>
            <a:r>
              <a:rPr lang="en-GB" sz="4000" dirty="0" err="1" smtClean="0"/>
              <a:t>Elicium</a:t>
            </a:r>
            <a:r>
              <a:rPr lang="en-GB" sz="4000" dirty="0" smtClean="0"/>
              <a:t> 1, RAI Amsterdam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171" y="3789040"/>
            <a:ext cx="3937333" cy="26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268761"/>
            <a:ext cx="8424936" cy="5112568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/>
              <a:t>NSP, OST 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HCV treatment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Latent TB infection</a:t>
            </a:r>
            <a:endParaRPr lang="en-US" dirty="0"/>
          </a:p>
          <a:p>
            <a:pPr algn="just">
              <a:lnSpc>
                <a:spcPct val="200000"/>
              </a:lnSpc>
            </a:pPr>
            <a:r>
              <a:rPr lang="en-US" dirty="0" smtClean="0"/>
              <a:t>WGS (epidemiological surveillance),</a:t>
            </a:r>
            <a:r>
              <a:rPr lang="ru-RU" dirty="0" smtClean="0"/>
              <a:t> </a:t>
            </a:r>
            <a:r>
              <a:rPr lang="en-US" dirty="0" smtClean="0"/>
              <a:t>OR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Sustainability after 2020-2021</a:t>
            </a: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660230" cy="747368"/>
          </a:xfrm>
        </p:spPr>
        <p:txBody>
          <a:bodyPr/>
          <a:lstStyle/>
          <a:p>
            <a:r>
              <a:rPr lang="en-US" sz="2800" dirty="0" smtClean="0"/>
              <a:t>Main challenges</a:t>
            </a:r>
            <a:endParaRPr lang="en-US" dirty="0"/>
          </a:p>
        </p:txBody>
      </p:sp>
      <p:pic>
        <p:nvPicPr>
          <p:cNvPr id="4" name="Picture 7" descr="Azerbaija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16632"/>
            <a:ext cx="975096" cy="9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77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3528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</a:rPr>
              <a:t>We need to boost full-scare efforts to improve the health of detainees and prisoners </a:t>
            </a:r>
            <a:endParaRPr lang="en-US" sz="4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Thank </a:t>
            </a:r>
            <a:r>
              <a:rPr lang="en-US" sz="4000" dirty="0" smtClean="0"/>
              <a:t>you for attention!</a:t>
            </a:r>
            <a:endParaRPr lang="en-US" sz="4000" dirty="0"/>
          </a:p>
        </p:txBody>
      </p:sp>
      <p:pic>
        <p:nvPicPr>
          <p:cNvPr id="4" name="Picture 7" descr="Azerbaijan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975096" cy="9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4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More than 20 years of </a:t>
            </a:r>
            <a:r>
              <a:rPr lang="en-GB" dirty="0" smtClean="0"/>
              <a:t>experience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History </a:t>
            </a:r>
            <a:r>
              <a:rPr lang="en-GB" sz="2700" dirty="0" smtClean="0"/>
              <a:t>of establish and activities</a:t>
            </a:r>
            <a:endParaRPr lang="en-GB" sz="2700" dirty="0"/>
          </a:p>
        </p:txBody>
      </p:sp>
      <p:grpSp>
        <p:nvGrpSpPr>
          <p:cNvPr id="6" name="Group 5"/>
          <p:cNvGrpSpPr/>
          <p:nvPr/>
        </p:nvGrpSpPr>
        <p:grpSpPr>
          <a:xfrm>
            <a:off x="323528" y="980728"/>
            <a:ext cx="8820470" cy="6242454"/>
            <a:chOff x="323528" y="980728"/>
            <a:chExt cx="8820470" cy="6242454"/>
          </a:xfrm>
        </p:grpSpPr>
        <p:sp>
          <p:nvSpPr>
            <p:cNvPr id="5" name="Striped Right Arrow 4"/>
            <p:cNvSpPr/>
            <p:nvPr/>
          </p:nvSpPr>
          <p:spPr>
            <a:xfrm rot="16200000">
              <a:off x="-85845" y="1458115"/>
              <a:ext cx="5139227" cy="4320480"/>
            </a:xfrm>
            <a:prstGeom prst="stripedRightArrow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23528" y="980728"/>
              <a:ext cx="8820470" cy="6242454"/>
              <a:chOff x="323528" y="980728"/>
              <a:chExt cx="8820470" cy="624245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043608" y="1009173"/>
                <a:ext cx="8100390" cy="6214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b="1" dirty="0">
                    <a:solidFill>
                      <a:srgbClr val="0070C0"/>
                    </a:solidFill>
                  </a:rPr>
                  <a:t>WGS with support from SRL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b="1" dirty="0">
                    <a:solidFill>
                      <a:srgbClr val="0070C0"/>
                    </a:solidFill>
                  </a:rPr>
                  <a:t>New and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repurposed medicines</a:t>
                </a:r>
                <a:r>
                  <a:rPr lang="ru-RU" b="1" dirty="0" smtClean="0">
                    <a:solidFill>
                      <a:srgbClr val="0070C0"/>
                    </a:solidFill>
                  </a:rPr>
                  <a:t> -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GF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b="1" dirty="0">
                    <a:solidFill>
                      <a:srgbClr val="0070C0"/>
                    </a:solidFill>
                  </a:rPr>
                  <a:t>SLD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– MMD budget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WHO </a:t>
                </a:r>
                <a:r>
                  <a:rPr lang="en-US" b="1" dirty="0">
                    <a:solidFill>
                      <a:srgbClr val="0070C0"/>
                    </a:solidFill>
                  </a:rPr>
                  <a:t>CC on prevention and  control of TB in prisons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b="1" dirty="0">
                    <a:solidFill>
                      <a:srgbClr val="0070C0"/>
                    </a:solidFill>
                  </a:rPr>
                  <a:t>FLD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– MMD budget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Training Center</a:t>
                </a:r>
                <a:r>
                  <a:rPr lang="en-US" b="1" dirty="0">
                    <a:solidFill>
                      <a:srgbClr val="0070C0"/>
                    </a:solidFill>
                  </a:rPr>
                  <a:t>, 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etb</a:t>
                </a:r>
                <a:r>
                  <a:rPr lang="en-US" b="1" dirty="0">
                    <a:solidFill>
                      <a:srgbClr val="0070C0"/>
                    </a:solidFill>
                  </a:rPr>
                  <a:t>-manager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LPA (HAIN), </a:t>
                </a:r>
                <a:r>
                  <a:rPr lang="en-US" b="1" dirty="0">
                    <a:solidFill>
                      <a:srgbClr val="0070C0"/>
                    </a:solidFill>
                  </a:rPr>
                  <a:t>NGO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“Follow-up </a:t>
                </a:r>
                <a:r>
                  <a:rPr lang="en-US" b="1" dirty="0">
                    <a:solidFill>
                      <a:srgbClr val="0070C0"/>
                    </a:solidFill>
                  </a:rPr>
                  <a:t>after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release” Project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b="1" dirty="0">
                    <a:solidFill>
                      <a:srgbClr val="0070C0"/>
                    </a:solidFill>
                  </a:rPr>
                  <a:t>Piloting of 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Xpert</a:t>
                </a:r>
                <a:r>
                  <a:rPr lang="en-US" b="1" dirty="0">
                    <a:solidFill>
                      <a:srgbClr val="0070C0"/>
                    </a:solidFill>
                  </a:rPr>
                  <a:t> MTB/RIF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machine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b="1" dirty="0">
                    <a:solidFill>
                      <a:srgbClr val="0070C0"/>
                    </a:solidFill>
                  </a:rPr>
                  <a:t>FLD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– GF budget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Human resources capacity and protection, 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Baktec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, SLD DST Certificate </a:t>
                </a:r>
                <a:r>
                  <a:rPr lang="en-US" b="1" dirty="0">
                    <a:solidFill>
                      <a:srgbClr val="0070C0"/>
                    </a:solidFill>
                  </a:rPr>
                  <a:t>from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SRL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FLD – 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KfW</a:t>
                </a:r>
                <a:r>
                  <a:rPr lang="en-US" b="1" dirty="0">
                    <a:solidFill>
                      <a:srgbClr val="0070C0"/>
                    </a:solidFill>
                  </a:rPr>
                  <a:t>, Germany budget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Microscopy </a:t>
                </a:r>
                <a:r>
                  <a:rPr lang="en-US" b="1" dirty="0">
                    <a:solidFill>
                      <a:srgbClr val="0070C0"/>
                    </a:solidFill>
                  </a:rPr>
                  <a:t>lab at STI, Epi Info6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b="1" dirty="0">
                    <a:solidFill>
                      <a:srgbClr val="0070C0"/>
                    </a:solidFill>
                  </a:rPr>
                  <a:t>Establish of the Specialized Treatment Institution for TB patients, 900 beds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Starting implementation DOTS </a:t>
                </a:r>
                <a:r>
                  <a:rPr lang="en-US" b="1" dirty="0">
                    <a:solidFill>
                      <a:srgbClr val="0070C0"/>
                    </a:solidFill>
                  </a:rPr>
                  <a:t>in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prisons with support of ICRC, FLD </a:t>
                </a:r>
                <a:r>
                  <a:rPr lang="en-US" b="1" dirty="0">
                    <a:solidFill>
                      <a:srgbClr val="0070C0"/>
                    </a:solidFill>
                  </a:rPr>
                  <a:t>– ICRC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budget</a:t>
                </a:r>
              </a:p>
              <a:p>
                <a:pPr>
                  <a:lnSpc>
                    <a:spcPct val="130000"/>
                  </a:lnSpc>
                </a:pPr>
                <a:endParaRPr lang="en-US" b="1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endParaRPr lang="en-US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23528" y="980728"/>
                <a:ext cx="7200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2018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23528" y="1700808"/>
                <a:ext cx="7200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2016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3528" y="2060848"/>
                <a:ext cx="7200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2014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23528" y="1340768"/>
                <a:ext cx="7200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2017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23528" y="2420888"/>
                <a:ext cx="7200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2013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23528" y="2780928"/>
                <a:ext cx="7200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2012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23528" y="3140968"/>
                <a:ext cx="7200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2010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23528" y="3472930"/>
                <a:ext cx="7200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2009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23528" y="3832970"/>
                <a:ext cx="7200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2007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23528" y="4193010"/>
                <a:ext cx="7200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2006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23528" y="4553050"/>
                <a:ext cx="7200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2005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23528" y="5129114"/>
                <a:ext cx="720080" cy="492443"/>
              </a:xfrm>
              <a:prstGeom prst="rect">
                <a:avLst/>
              </a:prstGeom>
              <a:solidFill>
                <a:srgbClr val="D6242B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b="1" dirty="0" smtClean="0">
                    <a:solidFill>
                      <a:schemeClr val="bg1"/>
                    </a:solidFill>
                  </a:rPr>
                  <a:t>1998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23528" y="5633170"/>
                <a:ext cx="720080" cy="492443"/>
              </a:xfrm>
              <a:prstGeom prst="rect">
                <a:avLst/>
              </a:prstGeom>
              <a:solidFill>
                <a:srgbClr val="D6242B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b="1" dirty="0" smtClean="0">
                    <a:solidFill>
                      <a:schemeClr val="bg1"/>
                    </a:solidFill>
                  </a:rPr>
                  <a:t>1995</a:t>
                </a:r>
              </a:p>
            </p:txBody>
          </p:sp>
        </p:grpSp>
      </p:grpSp>
      <p:pic>
        <p:nvPicPr>
          <p:cNvPr id="58" name="Picture 57" descr="Azerbaija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16632"/>
            <a:ext cx="975096" cy="9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3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268761"/>
            <a:ext cx="8424936" cy="51125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Patient-oriented approach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Entry screening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Annual screening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Passive investigation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Rapid diagnostic tests (</a:t>
            </a:r>
            <a:r>
              <a:rPr lang="en-US" dirty="0" err="1" smtClean="0"/>
              <a:t>Xpert</a:t>
            </a:r>
            <a:r>
              <a:rPr lang="en-US" dirty="0" smtClean="0"/>
              <a:t> MTB/RIF, LPA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line DST)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Rapid separation of presumptive and confirmed TB patients, based on bacteriological status (+/-) and DST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Individualized treatment schemes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HIV testing and counselling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IPT among HIV+, ART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Follow-up after release, NGO “Support to Health”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660230" cy="675360"/>
          </a:xfrm>
        </p:spPr>
        <p:txBody>
          <a:bodyPr/>
          <a:lstStyle/>
          <a:p>
            <a:r>
              <a:rPr lang="en-US" dirty="0" smtClean="0"/>
              <a:t>Main </a:t>
            </a:r>
            <a:r>
              <a:rPr lang="en-US" dirty="0"/>
              <a:t>steps </a:t>
            </a:r>
            <a:r>
              <a:rPr lang="en-US" dirty="0" smtClean="0"/>
              <a:t>toward </a:t>
            </a:r>
            <a:r>
              <a:rPr lang="en-US" dirty="0"/>
              <a:t>success</a:t>
            </a:r>
          </a:p>
        </p:txBody>
      </p:sp>
      <p:pic>
        <p:nvPicPr>
          <p:cNvPr id="4" name="Picture 3" descr="Azerbaija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16632"/>
            <a:ext cx="975096" cy="9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79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175598" cy="1325563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TB notification, AZ prisons, 2005-2017, per 100 000</a:t>
            </a:r>
            <a:endParaRPr lang="en-US" sz="3000" b="1" dirty="0">
              <a:solidFill>
                <a:srgbClr val="0070C0"/>
              </a:solidFill>
            </a:endParaRPr>
          </a:p>
        </p:txBody>
      </p:sp>
      <p:graphicFrame>
        <p:nvGraphicFramePr>
          <p:cNvPr id="16" name="Содержимое 3">
            <a:extLst>
              <a:ext uri="{FF2B5EF4-FFF2-40B4-BE49-F238E27FC236}">
                <a16:creationId xmlns:a16="http://schemas.microsoft.com/office/drawing/2014/main" id="{BF0127A6-D1D8-4958-ADCD-74F331CFD56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7544" y="2204864"/>
          <a:ext cx="8358875" cy="413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Azerbaijan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975096" cy="9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508104" y="2636912"/>
            <a:ext cx="2952328" cy="1015663"/>
          </a:xfrm>
          <a:prstGeom prst="rect">
            <a:avLst/>
          </a:prstGeom>
          <a:solidFill>
            <a:schemeClr val="bg1"/>
          </a:solidFill>
          <a:ln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Times New Roman" pitchFamily="18" charset="0"/>
              </a:rPr>
              <a:t>TB notification in the prisons 20 time higher than in civil sector of AZ</a:t>
            </a:r>
            <a:endParaRPr lang="ru-RU" sz="20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04248" y="5456257"/>
            <a:ext cx="1656184" cy="276999"/>
            <a:chOff x="6804248" y="5456257"/>
            <a:chExt cx="1656184" cy="276999"/>
          </a:xfrm>
        </p:grpSpPr>
        <p:sp>
          <p:nvSpPr>
            <p:cNvPr id="2" name="Rectangle 1"/>
            <p:cNvSpPr/>
            <p:nvPr/>
          </p:nvSpPr>
          <p:spPr>
            <a:xfrm>
              <a:off x="8316416" y="5589240"/>
              <a:ext cx="144016" cy="720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04248" y="5456257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B050"/>
                  </a:solidFill>
                </a:rPr>
                <a:t>Incidence, civil sector</a:t>
              </a:r>
              <a:endParaRPr lang="en-US" sz="12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3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1720" y="692696"/>
            <a:ext cx="5023470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TB mortality, </a:t>
            </a:r>
            <a:r>
              <a:rPr lang="en-US" sz="3000" b="1" dirty="0" smtClean="0">
                <a:solidFill>
                  <a:srgbClr val="0070C0"/>
                </a:solidFill>
              </a:rPr>
              <a:t>AZ </a:t>
            </a:r>
            <a:r>
              <a:rPr lang="en-US" sz="3000" b="1" dirty="0">
                <a:solidFill>
                  <a:srgbClr val="0070C0"/>
                </a:solidFill>
              </a:rPr>
              <a:t>prisons, 1995-2017, </a:t>
            </a:r>
            <a:r>
              <a:rPr lang="en-US" sz="3000" b="1" dirty="0" smtClean="0">
                <a:solidFill>
                  <a:srgbClr val="0070C0"/>
                </a:solidFill>
              </a:rPr>
              <a:t>per 100 000</a:t>
            </a:r>
            <a:endParaRPr lang="en-US" sz="3000" dirty="0">
              <a:solidFill>
                <a:srgbClr val="0070C0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683568" y="2204864"/>
          <a:ext cx="784887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76056" y="2636912"/>
            <a:ext cx="3384376" cy="1631216"/>
          </a:xfrm>
          <a:prstGeom prst="rect">
            <a:avLst/>
          </a:prstGeom>
          <a:noFill/>
          <a:ln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Times New Roman" pitchFamily="18" charset="0"/>
              </a:rPr>
              <a:t>In 2017 the death rate for all diseases decreased </a:t>
            </a:r>
            <a:r>
              <a:rPr lang="en-US" sz="2000" b="1" dirty="0" smtClean="0">
                <a:cs typeface="Times New Roman" pitchFamily="18" charset="0"/>
              </a:rPr>
              <a:t>16 times</a:t>
            </a:r>
            <a:r>
              <a:rPr lang="en-US" sz="2000" dirty="0" smtClean="0">
                <a:cs typeface="Times New Roman" pitchFamily="18" charset="0"/>
              </a:rPr>
              <a:t>, and the death rate from TB decreased </a:t>
            </a:r>
            <a:r>
              <a:rPr lang="en-US" sz="2000" b="1" dirty="0" smtClean="0">
                <a:cs typeface="Times New Roman" pitchFamily="18" charset="0"/>
              </a:rPr>
              <a:t>105 times </a:t>
            </a:r>
            <a:r>
              <a:rPr lang="en-US" sz="2000" dirty="0" smtClean="0">
                <a:cs typeface="Times New Roman" pitchFamily="18" charset="0"/>
              </a:rPr>
              <a:t>in comparison with 1995.</a:t>
            </a:r>
            <a:endParaRPr lang="ru-RU" sz="20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24928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5236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53639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52919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20" y="54359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08304" y="55172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956376" y="55799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</a:t>
            </a:r>
            <a:endParaRPr lang="en-US" dirty="0"/>
          </a:p>
        </p:txBody>
      </p:sp>
      <p:pic>
        <p:nvPicPr>
          <p:cNvPr id="17" name="Picture 7" descr="Azerbaijan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975096" cy="9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7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291906" cy="1325563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Treatment outcomes with FLD, </a:t>
            </a:r>
            <a:r>
              <a:rPr lang="en-US" sz="3000" b="1" dirty="0">
                <a:solidFill>
                  <a:srgbClr val="0070C0"/>
                </a:solidFill>
              </a:rPr>
              <a:t>%</a:t>
            </a:r>
            <a:r>
              <a:rPr lang="az-Latn-AZ" sz="3000" b="1" dirty="0" smtClean="0">
                <a:solidFill>
                  <a:srgbClr val="0070C0"/>
                </a:solidFill>
              </a:rPr>
              <a:t>               </a:t>
            </a:r>
            <a:r>
              <a:rPr lang="en-US" sz="3000" b="1" dirty="0" smtClean="0">
                <a:solidFill>
                  <a:srgbClr val="0070C0"/>
                </a:solidFill>
              </a:rPr>
              <a:t>AZ prisons, 1995-2016 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7" name="Picture 7" descr="Azerbaija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16632"/>
            <a:ext cx="975096" cy="9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314983" y="1982527"/>
            <a:ext cx="8784976" cy="4519579"/>
            <a:chOff x="457200" y="1772816"/>
            <a:chExt cx="8579296" cy="4032448"/>
          </a:xfrm>
        </p:grpSpPr>
        <p:graphicFrame>
          <p:nvGraphicFramePr>
            <p:cNvPr id="9" name="Content Placeholder 3">
              <a:extLst>
                <a:ext uri="{FF2B5EF4-FFF2-40B4-BE49-F238E27FC236}">
                  <a16:creationId xmlns:a16="http://schemas.microsoft.com/office/drawing/2014/main" id="{E21CE93A-71E9-4CC2-9E00-D58C6A3EDFB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31393911"/>
                </p:ext>
              </p:extLst>
            </p:nvPr>
          </p:nvGraphicFramePr>
          <p:xfrm>
            <a:off x="457200" y="1772816"/>
            <a:ext cx="7067128" cy="40324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7524328" y="2929259"/>
              <a:ext cx="1512168" cy="1318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Times New Roman" pitchFamily="18" charset="0"/>
                </a:rPr>
                <a:t>Treatment success - </a:t>
              </a:r>
              <a:r>
                <a:rPr lang="en-US" b="1" dirty="0" smtClean="0">
                  <a:solidFill>
                    <a:srgbClr val="FF0000"/>
                  </a:solidFill>
                  <a:cs typeface="Times New Roman" pitchFamily="18" charset="0"/>
                </a:rPr>
                <a:t>91%</a:t>
              </a:r>
              <a:r>
                <a:rPr lang="en-US" dirty="0" smtClean="0">
                  <a:cs typeface="Times New Roman" pitchFamily="18" charset="0"/>
                </a:rPr>
                <a:t> for last</a:t>
              </a:r>
            </a:p>
            <a:p>
              <a:r>
                <a:rPr lang="en-US" dirty="0" smtClean="0">
                  <a:cs typeface="Times New Roman" pitchFamily="18" charset="0"/>
                </a:rPr>
                <a:t>DS TB patients cohort</a:t>
              </a:r>
              <a:endParaRPr lang="ru-RU" b="1" dirty="0"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827584" y="2348880"/>
              <a:ext cx="6984776" cy="0"/>
            </a:xfrm>
            <a:prstGeom prst="line">
              <a:avLst/>
            </a:prstGeom>
            <a:ln w="38100"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812360" y="2132856"/>
              <a:ext cx="720080" cy="32952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85%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1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58850" y="188640"/>
            <a:ext cx="6381502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Treatment outcomes with SLD, % </a:t>
            </a:r>
            <a:r>
              <a:rPr lang="az-Latn-AZ" sz="3000" b="1" dirty="0" smtClean="0">
                <a:solidFill>
                  <a:srgbClr val="0070C0"/>
                </a:solidFill>
              </a:rPr>
              <a:t>            </a:t>
            </a:r>
            <a:r>
              <a:rPr lang="en-US" sz="3000" b="1" dirty="0" smtClean="0">
                <a:solidFill>
                  <a:srgbClr val="0070C0"/>
                </a:solidFill>
              </a:rPr>
              <a:t>AZ prisons, 2007-2015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9" name="Picture 7" descr="Azerbaijan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975096" cy="9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395536" y="1628800"/>
            <a:ext cx="8804662" cy="3214169"/>
            <a:chOff x="395536" y="1628800"/>
            <a:chExt cx="8804662" cy="3214169"/>
          </a:xfrm>
        </p:grpSpPr>
        <p:graphicFrame>
          <p:nvGraphicFramePr>
            <p:cNvPr id="14" name="Content Placeholder 3">
              <a:extLst>
                <a:ext uri="{FF2B5EF4-FFF2-40B4-BE49-F238E27FC236}">
                  <a16:creationId xmlns:a16="http://schemas.microsoft.com/office/drawing/2014/main" id="{70C33A53-0CA4-488C-B650-42049BD021D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06694897"/>
                </p:ext>
              </p:extLst>
            </p:nvPr>
          </p:nvGraphicFramePr>
          <p:xfrm>
            <a:off x="395536" y="1628800"/>
            <a:ext cx="4756475" cy="32141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5089362" y="2123565"/>
              <a:ext cx="759152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7</a:t>
              </a:r>
              <a:r>
                <a:rPr lang="en-US" b="1" dirty="0" smtClean="0">
                  <a:solidFill>
                    <a:schemeClr val="bg1"/>
                  </a:solidFill>
                </a:rPr>
                <a:t>5%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6539268" y="1807075"/>
              <a:ext cx="720080" cy="7200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39268" y="1933862"/>
              <a:ext cx="8640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bg1"/>
                  </a:solidFill>
                </a:rPr>
                <a:t>93%</a:t>
              </a:r>
              <a:endParaRPr lang="en-US" sz="26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179228" y="2743179"/>
              <a:ext cx="720080" cy="7200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79228" y="2869966"/>
              <a:ext cx="8640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bg1"/>
                  </a:solidFill>
                </a:rPr>
                <a:t>77%</a:t>
              </a:r>
              <a:endParaRPr lang="en-US" sz="2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819188" y="3679283"/>
              <a:ext cx="720080" cy="7200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19188" y="3806070"/>
              <a:ext cx="8640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bg1"/>
                  </a:solidFill>
                </a:rPr>
                <a:t>33%</a:t>
              </a:r>
              <a:endParaRPr lang="en-US" sz="26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403945" y="1856917"/>
              <a:ext cx="1796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H-mono-, </a:t>
              </a:r>
            </a:p>
            <a:p>
              <a:r>
                <a:rPr lang="en-US" dirty="0" err="1" smtClean="0"/>
                <a:t>polyresistance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43324" y="2924945"/>
              <a:ext cx="1151677" cy="375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RR TB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39468" y="3864337"/>
              <a:ext cx="1151677" cy="375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XDR TB</a:t>
              </a:r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1" y="4919914"/>
            <a:ext cx="8760711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3768" y="170376"/>
            <a:ext cx="6660230" cy="693624"/>
          </a:xfrm>
        </p:spPr>
        <p:txBody>
          <a:bodyPr/>
          <a:lstStyle/>
          <a:p>
            <a:r>
              <a:rPr lang="en-US" sz="2800" dirty="0" smtClean="0"/>
              <a:t>TB/HIV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471527"/>
              </p:ext>
            </p:extLst>
          </p:nvPr>
        </p:nvGraphicFramePr>
        <p:xfrm>
          <a:off x="255238" y="3573016"/>
          <a:ext cx="4158208" cy="264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895791"/>
              </p:ext>
            </p:extLst>
          </p:nvPr>
        </p:nvGraphicFramePr>
        <p:xfrm>
          <a:off x="4626445" y="4239990"/>
          <a:ext cx="4410051" cy="19740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1848343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82156976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57752812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771225821"/>
                    </a:ext>
                  </a:extLst>
                </a:gridCol>
                <a:gridCol w="881659">
                  <a:extLst>
                    <a:ext uri="{9D8B030D-6E8A-4147-A177-3AD203B41FA5}">
                      <a16:colId xmlns:a16="http://schemas.microsoft.com/office/drawing/2014/main" val="1201638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Year of  IPT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year after IPT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year after IPT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rd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year after IPT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year after IPT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26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2013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3,7%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5,6%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2,9%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3%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628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2014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3,7%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5,6%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2,9%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50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2015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3,6%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4,2%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2992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2016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4,1%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2279780"/>
                  </a:ext>
                </a:extLst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23528" y="1340768"/>
            <a:ext cx="9903188" cy="2016224"/>
            <a:chOff x="323528" y="1340768"/>
            <a:chExt cx="9903188" cy="2016224"/>
          </a:xfrm>
        </p:grpSpPr>
        <p:grpSp>
          <p:nvGrpSpPr>
            <p:cNvPr id="20" name="Group 19"/>
            <p:cNvGrpSpPr/>
            <p:nvPr/>
          </p:nvGrpSpPr>
          <p:grpSpPr>
            <a:xfrm>
              <a:off x="4355976" y="1340768"/>
              <a:ext cx="5870740" cy="2016224"/>
              <a:chOff x="4355976" y="1340768"/>
              <a:chExt cx="5870740" cy="2016224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5076056" y="2397836"/>
                <a:ext cx="959156" cy="95915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55976" y="1340768"/>
                <a:ext cx="959156" cy="95915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385944" y="1574124"/>
                <a:ext cx="929188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b="1" dirty="0" smtClean="0">
                    <a:solidFill>
                      <a:schemeClr val="bg1"/>
                    </a:solidFill>
                  </a:rPr>
                  <a:t>99.9%</a:t>
                </a:r>
                <a:endParaRPr lang="en-US" sz="2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159893" y="2631861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bg1"/>
                    </a:solidFill>
                  </a:rPr>
                  <a:t>93%</a:t>
                </a:r>
                <a:endParaRPr lang="en-US" sz="2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380845" y="1712550"/>
                <a:ext cx="4118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HIV testing among TB </a:t>
                </a:r>
                <a:r>
                  <a:rPr lang="en-US" dirty="0" smtClean="0"/>
                  <a:t>patients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107826" y="2700266"/>
                <a:ext cx="4118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ART coverage among TB/HIV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23528" y="1869298"/>
              <a:ext cx="3835395" cy="1132653"/>
              <a:chOff x="323528" y="1869298"/>
              <a:chExt cx="3835395" cy="113265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430731" y="2046303"/>
                <a:ext cx="17281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err="1" smtClean="0"/>
                  <a:t>Behavioural</a:t>
                </a:r>
                <a:r>
                  <a:rPr lang="en-US" sz="2200" dirty="0" smtClean="0"/>
                  <a:t> </a:t>
                </a:r>
              </a:p>
              <a:p>
                <a:pPr algn="ctr"/>
                <a:r>
                  <a:rPr lang="en-US" sz="2200" dirty="0" smtClean="0"/>
                  <a:t>Biomedical</a:t>
                </a:r>
                <a:endParaRPr lang="en-US" sz="22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70375" y="2197213"/>
                <a:ext cx="17281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Interventions</a:t>
                </a:r>
                <a:endParaRPr lang="en-US" sz="2200" dirty="0"/>
              </a:p>
            </p:txBody>
          </p:sp>
          <p:sp>
            <p:nvSpPr>
              <p:cNvPr id="16" name="Left-Up Arrow 15"/>
              <p:cNvSpPr/>
              <p:nvPr/>
            </p:nvSpPr>
            <p:spPr>
              <a:xfrm rot="8247999">
                <a:off x="2214002" y="2208847"/>
                <a:ext cx="433457" cy="444351"/>
              </a:xfrm>
              <a:prstGeom prst="leftUpArrow">
                <a:avLst>
                  <a:gd name="adj1" fmla="val 21126"/>
                  <a:gd name="adj2" fmla="val 25000"/>
                  <a:gd name="adj3" fmla="val 25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23528" y="1869298"/>
                <a:ext cx="3816424" cy="1132653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2" name="Picture 7" descr="Azerbaijan_c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2"/>
            <a:ext cx="975096" cy="9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6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660230" cy="7473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WHO CC - Sharing experience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26876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4000" dirty="0"/>
              <a:t>8</a:t>
            </a:r>
            <a:r>
              <a:rPr lang="en-US" sz="4000" dirty="0"/>
              <a:t> International Training Courses </a:t>
            </a:r>
            <a:r>
              <a:rPr lang="en-US" sz="4000" dirty="0" smtClean="0"/>
              <a:t>– </a:t>
            </a:r>
          </a:p>
          <a:p>
            <a:r>
              <a:rPr lang="en-US" sz="4000" dirty="0" smtClean="0"/>
              <a:t>96 trainees, from 17 countries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3068960"/>
            <a:ext cx="3888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Workshops and study tours – </a:t>
            </a:r>
          </a:p>
          <a:p>
            <a:r>
              <a:rPr lang="en-US" sz="4000" dirty="0"/>
              <a:t>120 participants from 11 countries</a:t>
            </a:r>
          </a:p>
          <a:p>
            <a:endParaRPr lang="en-US" sz="40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8960"/>
            <a:ext cx="4456562" cy="3200677"/>
          </a:xfrm>
        </p:spPr>
      </p:pic>
      <p:pic>
        <p:nvPicPr>
          <p:cNvPr id="16" name="Picture 7" descr="Azerbaijan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975096" cy="9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93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4235</TotalTime>
  <Words>592</Words>
  <Application>Microsoft Office PowerPoint</Application>
  <PresentationFormat>On-screen Show (4:3)</PresentationFormat>
  <Paragraphs>134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More than 20 years of experience History of establish and activities</vt:lpstr>
      <vt:lpstr>Main steps toward success</vt:lpstr>
      <vt:lpstr>TB notification, AZ prisons, 2005-2017, per 100 000</vt:lpstr>
      <vt:lpstr>TB mortality, AZ prisons, 1995-2017, per 100 000</vt:lpstr>
      <vt:lpstr>Treatment outcomes with FLD, %               AZ prisons, 1995-2016 </vt:lpstr>
      <vt:lpstr>Treatment outcomes with SLD, %             AZ prisons, 2007-2015</vt:lpstr>
      <vt:lpstr>TB/HIV</vt:lpstr>
      <vt:lpstr>WHO CC - Sharing experience</vt:lpstr>
      <vt:lpstr>Main challenges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Natavan Alikhanova</cp:lastModifiedBy>
  <cp:revision>479</cp:revision>
  <dcterms:created xsi:type="dcterms:W3CDTF">2015-07-06T08:16:27Z</dcterms:created>
  <dcterms:modified xsi:type="dcterms:W3CDTF">2018-07-20T11:10:52Z</dcterms:modified>
</cp:coreProperties>
</file>